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61" r:id="rId8"/>
    <p:sldId id="275" r:id="rId9"/>
    <p:sldId id="270" r:id="rId10"/>
    <p:sldId id="271" r:id="rId11"/>
    <p:sldId id="272" r:id="rId12"/>
    <p:sldId id="273" r:id="rId13"/>
    <p:sldId id="262" r:id="rId14"/>
    <p:sldId id="263" r:id="rId15"/>
    <p:sldId id="274" r:id="rId16"/>
    <p:sldId id="264" r:id="rId17"/>
    <p:sldId id="265" r:id="rId18"/>
    <p:sldId id="269" r:id="rId19"/>
  </p:sldIdLst>
  <p:sldSz cx="17351375" cy="9756775"/>
  <p:notesSz cx="6858000" cy="9144000"/>
  <p:defaultTextStyle>
    <a:defPPr>
      <a:defRPr lang="nb-NO"/>
    </a:defPPr>
    <a:lvl1pPr marL="0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1pPr>
    <a:lvl2pPr marL="650596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2pPr>
    <a:lvl3pPr marL="1301191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3pPr>
    <a:lvl4pPr marL="1951787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4pPr>
    <a:lvl5pPr marL="2602382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5pPr>
    <a:lvl6pPr marL="3252978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6pPr>
    <a:lvl7pPr marL="3903574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7pPr>
    <a:lvl8pPr marL="4554169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8pPr>
    <a:lvl9pPr marL="5204765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7C5A2-A8C6-46FE-814F-99A8DEE772BB}" v="4" dt="2021-04-13T13:36:43.673"/>
    <p1510:client id="{8C917BE1-9E4F-4D51-999A-516B7127468B}" v="31" dt="2021-04-13T12:21:39.342"/>
  </p1510:revLst>
</p1510:revInfo>
</file>

<file path=ppt/tableStyles.xml><?xml version="1.0" encoding="utf-8"?>
<a:tblStyleLst xmlns:a="http://schemas.openxmlformats.org/drawingml/2006/main" def="{5940675A-B579-460E-94D1-54222C63F5DA}">
  <a:tblStyle styleId="{1A3845D7-0D90-4683-B8B3-B8034284BE72}" styleName="NHF">
    <a:wholeTbl>
      <a:tcTxStyle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4445" cmpd="sng">
              <a:solidFill>
                <a:schemeClr val="dk2"/>
              </a:solidFill>
            </a:ln>
          </a:bottom>
          <a:insideH>
            <a:ln w="4445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8890" cmpd="sng">
              <a:solidFill>
                <a:schemeClr val="dk2"/>
              </a:solidFill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4" autoAdjust="0"/>
    <p:restoredTop sz="94176" autoAdjust="0"/>
  </p:normalViewPr>
  <p:slideViewPr>
    <p:cSldViewPr snapToGrid="0">
      <p:cViewPr varScale="1">
        <p:scale>
          <a:sx n="81" d="100"/>
          <a:sy n="8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7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F02AF-8590-47CC-B93B-4A764442E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67092-5AF3-47E9-9986-8C3DBFF00A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1A8EF-6C48-4ADD-A79A-D3D8AEF07D3E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DAEBE-FC8F-4A9F-AB9F-50CCC6D2C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33940-2233-46FB-BB31-0170BC5FD0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7472A-3503-44B3-BECC-7BCD1AFD0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1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CA9CE-1D51-4F75-8161-C68EF19BE8B3}" type="datetimeFigureOut">
              <a:rPr lang="nb-NO" smtClean="0"/>
              <a:t>06.07.2022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2A3C-F771-403C-9C4A-91F8127E7F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1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E2B0DA4D-3B6E-421B-AE97-94A353079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6050" y="3233256"/>
            <a:ext cx="9739272" cy="32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k 21">
            <a:extLst>
              <a:ext uri="{FF2B5EF4-FFF2-40B4-BE49-F238E27FC236}">
                <a16:creationId xmlns:a16="http://schemas.microsoft.com/office/drawing/2014/main" id="{508B91BB-F46B-432F-897B-719891684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A97442AB-7B43-434C-88E4-01F124BFAD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5CBEA8-3C2C-4A5B-AC71-DDEEFE583D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744958B2-844F-4D68-96C9-C5BDE1FC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27EED621-8B3E-41B6-B796-44CE49DC14E1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C369BF29-EF60-4C75-9A8D-1B5AD30BF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809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k 20">
            <a:extLst>
              <a:ext uri="{FF2B5EF4-FFF2-40B4-BE49-F238E27FC236}">
                <a16:creationId xmlns:a16="http://schemas.microsoft.com/office/drawing/2014/main" id="{B4CDC54A-3ADC-48F7-A220-1C2DE8B05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0CE1F380-2C3D-43D2-B1A8-4DCDCD58C9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82822CD3-9173-48D0-B87B-9567FD4DE0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85DBEF33-45FE-4568-9540-A32058841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67522A3C-0C88-415C-A93B-F3E5AC38B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86917851-50B9-4052-8C6F-7780D74B3AB5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6" name="Plassholder for bunntekst 4">
            <a:extLst>
              <a:ext uri="{FF2B5EF4-FFF2-40B4-BE49-F238E27FC236}">
                <a16:creationId xmlns:a16="http://schemas.microsoft.com/office/drawing/2014/main" id="{C0AD8522-02AF-40FF-BE59-667CF944F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532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FBD9C4F0-DCDF-44DD-8BB5-0F9227358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691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6" name="Plassholder for bilde 3">
            <a:extLst>
              <a:ext uri="{FF2B5EF4-FFF2-40B4-BE49-F238E27FC236}">
                <a16:creationId xmlns:a16="http://schemas.microsoft.com/office/drawing/2014/main" id="{CA0E0427-B607-4404-B05B-088AAC617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2691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6A7F6EAE-B4E1-4DE5-9CC4-BBC49290A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C1A44EDA-CD72-45C6-9430-CCEA9EEC44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1343FCA3-D585-4260-A1F6-E2FD39CCE0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DD12787B-FF52-4FCE-A1BF-DECFE62A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0570E815-ED49-4A47-BD96-36B31C09D555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25" name="Plassholder for bunntekst 4">
            <a:extLst>
              <a:ext uri="{FF2B5EF4-FFF2-40B4-BE49-F238E27FC236}">
                <a16:creationId xmlns:a16="http://schemas.microsoft.com/office/drawing/2014/main" id="{52EE51B7-BD84-4D7F-AA64-A03A3D93E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42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B8118E94-1ACD-409C-B7AB-9B93E7BD75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-1"/>
            <a:ext cx="17351374" cy="9756775"/>
          </a:xfrm>
          <a:prstGeom prst="rect">
            <a:avLst/>
          </a:prstGeom>
          <a:noFill/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6" name="Plassholder for tekst 25">
            <a:extLst>
              <a:ext uri="{FF2B5EF4-FFF2-40B4-BE49-F238E27FC236}">
                <a16:creationId xmlns:a16="http://schemas.microsoft.com/office/drawing/2014/main" id="{A931EBBF-55FE-4C18-A3F6-8EA1B0E35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3535" y="8898729"/>
            <a:ext cx="3598045" cy="2874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25">
            <a:extLst>
              <a:ext uri="{FF2B5EF4-FFF2-40B4-BE49-F238E27FC236}">
                <a16:creationId xmlns:a16="http://schemas.microsoft.com/office/drawing/2014/main" id="{3B2B06EE-1CB3-4584-8B3F-4D63A20F71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5146" y="9049518"/>
            <a:ext cx="1280160" cy="11887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lt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20B6A191-370C-4CAE-91CD-FD85FB798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fld id="{F1A85AFA-B181-42A4-B0D9-8B033A9D6BF0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D51B3F-C848-44D1-A62F-28EDBCAE4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7D6063-4DFC-489C-BEED-2F0F560AF1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4632" y="8817668"/>
            <a:ext cx="1138286" cy="5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7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C47D8A0-4F30-4725-80AE-3D21A6132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40" y="9037"/>
            <a:ext cx="17321693" cy="97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97F15B77-56F8-4D31-A107-465627900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417" y="-195943"/>
            <a:ext cx="17390792" cy="880026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C9426C-9756-4752-8A50-6BE89263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2324" y="6930534"/>
            <a:ext cx="390405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400">
                <a:solidFill>
                  <a:schemeClr val="dk2"/>
                </a:solidFill>
              </a:defRPr>
            </a:lvl1pPr>
          </a:lstStyle>
          <a:p>
            <a:fld id="{011A35AD-D7A1-4E47-93BD-3B418CBAB730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7B928DB-58EC-4257-9BC3-AC48B3812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325" y="3342125"/>
            <a:ext cx="11110612" cy="2991588"/>
          </a:xfrm>
        </p:spPr>
        <p:txBody>
          <a:bodyPr wrap="square" anchor="b">
            <a:noAutofit/>
          </a:bodyPr>
          <a:lstStyle>
            <a:lvl1pPr algn="l">
              <a:lnSpc>
                <a:spcPct val="90000"/>
              </a:lnSpc>
              <a:defRPr sz="108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BD44625A-9C26-478B-9CC3-917A442DB6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17766" y="1255076"/>
            <a:ext cx="3092397" cy="1044083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F32F8A75-6A7F-453A-8F14-76805704F3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84635" y="1727496"/>
            <a:ext cx="35909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370A51AB-B44B-4246-B0DA-0AEEC2AD3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372" y="1077373"/>
            <a:ext cx="14649088" cy="2751677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F535C0E3-4B2C-4867-A940-4AED6541A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29B03B69-EC50-4E03-87A2-0AE6CA25D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 baseline="0">
                <a:solidFill>
                  <a:schemeClr val="dk2"/>
                </a:solidFill>
                <a:latin typeface="+mj-lt"/>
              </a:defRPr>
            </a:lvl1pPr>
          </a:lstStyle>
          <a:p>
            <a:fld id="{3580317C-81D2-4BB6-9994-B768DED45ABE}" type="datetime1">
              <a:rPr lang="nb-NO" smtClean="0"/>
              <a:pPr/>
              <a:t>06.07.2022</a:t>
            </a:fld>
            <a:endParaRPr lang="nb-NO" dirty="0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BBB3F983-9F75-46E9-B25A-16A67693E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54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4D652671-6AD1-4E94-A9B6-B8AB236F1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914" y="1256765"/>
            <a:ext cx="14697545" cy="3184606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7200" b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6" name="Grafikk 25">
            <a:extLst>
              <a:ext uri="{FF2B5EF4-FFF2-40B4-BE49-F238E27FC236}">
                <a16:creationId xmlns:a16="http://schemas.microsoft.com/office/drawing/2014/main" id="{F2EB7524-94C8-415A-9C06-7E778FE8EE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E6EC89EB-F231-4AF4-855F-E8A46E1DA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541A7C02-1B0A-4F4F-A708-6F956F7B5AED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5" name="Plassholder for bunntekst 4">
            <a:extLst>
              <a:ext uri="{FF2B5EF4-FFF2-40B4-BE49-F238E27FC236}">
                <a16:creationId xmlns:a16="http://schemas.microsoft.com/office/drawing/2014/main" id="{484FC9AE-7C3F-441E-9AEC-4988060BC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292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C1A20DD4-D35B-42D9-A090-EE5F1D55252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" y="-259270"/>
            <a:ext cx="17351373" cy="6881692"/>
          </a:xfrm>
          <a:custGeom>
            <a:avLst/>
            <a:gdLst>
              <a:gd name="connsiteX0" fmla="*/ 0 w 17351373"/>
              <a:gd name="connsiteY0" fmla="*/ 0 h 6881692"/>
              <a:gd name="connsiteX1" fmla="*/ 17351373 w 17351373"/>
              <a:gd name="connsiteY1" fmla="*/ 0 h 6881692"/>
              <a:gd name="connsiteX2" fmla="*/ 17351373 w 17351373"/>
              <a:gd name="connsiteY2" fmla="*/ 4522269 h 6881692"/>
              <a:gd name="connsiteX3" fmla="*/ 17345313 w 17351373"/>
              <a:gd name="connsiteY3" fmla="*/ 4528122 h 6881692"/>
              <a:gd name="connsiteX4" fmla="*/ 12401532 w 17351373"/>
              <a:gd name="connsiteY4" fmla="*/ 6795077 h 6881692"/>
              <a:gd name="connsiteX5" fmla="*/ 13013530 w 17351373"/>
              <a:gd name="connsiteY5" fmla="*/ 5279791 h 6881692"/>
              <a:gd name="connsiteX6" fmla="*/ 3406127 w 17351373"/>
              <a:gd name="connsiteY6" fmla="*/ 6881692 h 6881692"/>
              <a:gd name="connsiteX7" fmla="*/ 126 w 17351373"/>
              <a:gd name="connsiteY7" fmla="*/ 6681484 h 688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51373" h="6881692">
                <a:moveTo>
                  <a:pt x="0" y="0"/>
                </a:moveTo>
                <a:lnTo>
                  <a:pt x="17351373" y="0"/>
                </a:lnTo>
                <a:lnTo>
                  <a:pt x="17351373" y="4522269"/>
                </a:lnTo>
                <a:lnTo>
                  <a:pt x="17345313" y="4528122"/>
                </a:lnTo>
                <a:cubicBezTo>
                  <a:pt x="17220441" y="4647906"/>
                  <a:pt x="15179102" y="6567998"/>
                  <a:pt x="12401532" y="6795077"/>
                </a:cubicBezTo>
                <a:cubicBezTo>
                  <a:pt x="12727474" y="6511094"/>
                  <a:pt x="13013530" y="5934491"/>
                  <a:pt x="13013530" y="5279791"/>
                </a:cubicBezTo>
                <a:cubicBezTo>
                  <a:pt x="11227837" y="6313608"/>
                  <a:pt x="7047758" y="6881692"/>
                  <a:pt x="3406127" y="6881692"/>
                </a:cubicBezTo>
                <a:cubicBezTo>
                  <a:pt x="2170826" y="6881692"/>
                  <a:pt x="996750" y="6816257"/>
                  <a:pt x="126" y="6681484"/>
                </a:cubicBezTo>
                <a:close/>
              </a:path>
            </a:pathLst>
          </a:custGeom>
        </p:spPr>
        <p:txBody>
          <a:bodyPr wrap="square" tIns="1052877">
            <a:noAutofit/>
          </a:bodyPr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F5A89B2B-0653-48CE-956A-A16375538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69C3A81C-23AB-47DE-AD43-9601F32E9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C320CA0A-C2D2-4F97-AFE8-703AA2440AB6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AC69601-3877-4E39-BCA8-4F4A9CD4E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1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3A5FFC-32CB-43EB-AA8F-A3304979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163" y="3200400"/>
            <a:ext cx="14789802" cy="5266944"/>
          </a:xfrm>
        </p:spPr>
        <p:txBody>
          <a:bodyPr/>
          <a:lstStyle>
            <a:lvl1pPr>
              <a:defRPr>
                <a:solidFill>
                  <a:schemeClr val="dk2"/>
                </a:solidFill>
                <a:latin typeface="+mj-lt"/>
              </a:defRPr>
            </a:lvl1pPr>
            <a:lvl2pPr>
              <a:defRPr>
                <a:solidFill>
                  <a:schemeClr val="dk2"/>
                </a:solidFill>
                <a:latin typeface="+mj-lt"/>
              </a:defRPr>
            </a:lvl2pPr>
            <a:lvl3pPr>
              <a:defRPr>
                <a:solidFill>
                  <a:schemeClr val="dk2"/>
                </a:solidFill>
                <a:latin typeface="+mj-lt"/>
              </a:defRPr>
            </a:lvl3pPr>
            <a:lvl4pPr>
              <a:defRPr>
                <a:solidFill>
                  <a:schemeClr val="dk2"/>
                </a:solidFill>
                <a:latin typeface="+mj-lt"/>
              </a:defRPr>
            </a:lvl4pPr>
            <a:lvl5pPr>
              <a:defRPr>
                <a:solidFill>
                  <a:schemeClr val="dk2"/>
                </a:solidFill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AA68B8F7-852A-4D78-8FC0-715522575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84ADFD8D-E9F0-4F06-9EBB-127E373B3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F9833D59-F8BE-4665-844B-3C6AF38C66AE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2D6AD9-88A9-4F76-A001-8AE7B277D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0307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3A67D43-06E6-4380-AF01-437C65B8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819CBE7E-0309-4489-9CD9-C3EAA5BBAF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A1BBB057-78CC-4805-AB84-433C794E1D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CDEC170E-6407-45F6-918D-C8BAB1D2A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BCEBC16F-4B5D-48EC-ABCC-69017CED635A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22" name="Plassholder for bunntekst 4">
            <a:extLst>
              <a:ext uri="{FF2B5EF4-FFF2-40B4-BE49-F238E27FC236}">
                <a16:creationId xmlns:a16="http://schemas.microsoft.com/office/drawing/2014/main" id="{868B8121-4970-46DC-86B0-997512FB1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65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k 18">
            <a:extLst>
              <a:ext uri="{FF2B5EF4-FFF2-40B4-BE49-F238E27FC236}">
                <a16:creationId xmlns:a16="http://schemas.microsoft.com/office/drawing/2014/main" id="{3F5835FF-524C-416D-91E6-EF1DE98E2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1BD8876E-5EDB-434D-9EDD-6CD5FA53D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01101" y="1303365"/>
            <a:ext cx="7281442" cy="7193243"/>
          </a:xfrm>
          <a:prstGeom prst="ellipse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A2C0478A-6817-456C-8003-6D05F844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2" name="Plassholder for innhold 3">
            <a:extLst>
              <a:ext uri="{FF2B5EF4-FFF2-40B4-BE49-F238E27FC236}">
                <a16:creationId xmlns:a16="http://schemas.microsoft.com/office/drawing/2014/main" id="{A06FE630-2DAE-47C8-BF16-48AA26A95D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CB24DFD2-41F8-44E1-BFFE-76822E18B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F654813A-C5B2-49A6-AF5A-624ABA889BA2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23" name="Plassholder for bunntekst 4">
            <a:extLst>
              <a:ext uri="{FF2B5EF4-FFF2-40B4-BE49-F238E27FC236}">
                <a16:creationId xmlns:a16="http://schemas.microsoft.com/office/drawing/2014/main" id="{DA5ACB40-180B-4958-B94C-FCB2F634E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298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EBE6AC66-B524-4C16-9F38-EDF3D643B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00CB27-5C06-4710-8B1D-EACB6084A6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F0E8B7-7790-4E1C-8F7B-2FEBF9C5ED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F65DD8E2-AF67-45D5-893E-70892CDB0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013B42E1-BA70-4A39-A481-D9A51755802C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20" name="Plassholder for bunntekst 4">
            <a:extLst>
              <a:ext uri="{FF2B5EF4-FFF2-40B4-BE49-F238E27FC236}">
                <a16:creationId xmlns:a16="http://schemas.microsoft.com/office/drawing/2014/main" id="{424DFAC2-957C-4A3E-BAD3-4146088CB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09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EC04327-156B-4F37-8AF1-BDEE70AB508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222009" y="8819829"/>
            <a:ext cx="1198030" cy="404490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0D72FCB-2603-4F35-BFEA-5FBAF2ED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694AC7-063B-43F8-9921-EE4BC5A46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832" y="3255617"/>
            <a:ext cx="14759050" cy="52643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580CE7C7-3CD5-4B95-8E52-CC91555B5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24910DF8-3E1B-4291-ABC5-695BE994565F}" type="datetime1">
              <a:rPr lang="nb-NO" smtClean="0"/>
              <a:t>06.07.2022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C1D7330F-9F84-4E0E-8869-734B8314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73C4BEFC-AF51-4F01-9EAD-F7EA809127F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3" r:id="rId4"/>
    <p:sldLayoutId id="2147483661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2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612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918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1224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1530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dball.no/regioner/region-ost/kampaktivitet/dommer/dommer-i-ost/utviklingsgrupper/utviklingsgruppe-3-boblene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dball.no/regioner/nhf-sentralt/praktisk-info/praktiske-verktoy/handballquiz/" TargetMode="External"/><Relationship Id="rId2" Type="http://schemas.openxmlformats.org/officeDocument/2006/relationships/hyperlink" Target="https://www.handball.no/regioner/region-ost/kampaktivitet/dommer/dommer-i-ost/arshjul-for-dommere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ndball.no/regioner/nhf-sentralt/praktisk-info/brukerveiledninger/brukerveiledning-digital-dommerregning/digital-dommerregning-dommer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15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BBCC898-D753-B7C5-867B-24F001D5067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13579" b="-2"/>
          <a:stretch/>
        </p:blipFill>
        <p:spPr bwMode="auto">
          <a:xfrm>
            <a:off x="8801101" y="1303365"/>
            <a:ext cx="7281442" cy="7193243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AAA9FB7F-C976-2F9F-AA56-4EFAABE6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 dirty="0"/>
              <a:t>Utviklingsgrupper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A6532-A2AE-4323-8DCB-BAEB606DF6D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</p:spPr>
        <p:txBody>
          <a:bodyPr>
            <a:normAutofit/>
          </a:bodyPr>
          <a:lstStyle/>
          <a:p>
            <a:r>
              <a:rPr lang="nb-NO" dirty="0"/>
              <a:t>For de som ønsker å bruke tid på dømming, satse, ha egen dommerutvikler (trener)</a:t>
            </a:r>
          </a:p>
          <a:p>
            <a:r>
              <a:rPr lang="nb-NO" dirty="0"/>
              <a:t>Første stopp: </a:t>
            </a:r>
            <a:r>
              <a:rPr lang="nb-NO" dirty="0">
                <a:hlinkClick r:id="rId3"/>
              </a:rPr>
              <a:t>Boblene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120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EB5B55-FFEA-4C9A-A6F0-591696DACB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A69BB-6104-418D-B5BE-3E568A11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 i regionen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6DE41-54E8-48D4-817A-962B72AD6CC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nb-NO" dirty="0"/>
              <a:t>På handball.no, under Region Øst, finner du all informasjon du trenger. Bli kjent med nettsiden </a:t>
            </a:r>
          </a:p>
          <a:p>
            <a:r>
              <a:rPr lang="nb-NO" dirty="0"/>
              <a:t>Eget </a:t>
            </a:r>
            <a:r>
              <a:rPr lang="nb-NO" dirty="0">
                <a:hlinkClick r:id="rId2"/>
              </a:rPr>
              <a:t>årshjul</a:t>
            </a:r>
            <a:r>
              <a:rPr lang="nb-NO" dirty="0"/>
              <a:t> for dommere, der du kan se all aktivitet og planlegge helgene dine</a:t>
            </a:r>
          </a:p>
          <a:p>
            <a:r>
              <a:rPr lang="nb-NO" dirty="0">
                <a:hlinkClick r:id="rId3"/>
              </a:rPr>
              <a:t>Regelquiz</a:t>
            </a:r>
            <a:r>
              <a:rPr lang="nb-NO" dirty="0"/>
              <a:t> – den kan du ta hver måned for å teste regelkunnskaper. Det er anonymt, og du får svarene rett etter at du har sendt inn</a:t>
            </a:r>
          </a:p>
          <a:p>
            <a:endParaRPr lang="en-US" dirty="0"/>
          </a:p>
        </p:txBody>
      </p:sp>
      <p:pic>
        <p:nvPicPr>
          <p:cNvPr id="5" name="id-ACB20211-59D9-4D15-A8C1-5EB748BB5D36" descr="Image.jpeg">
            <a:extLst>
              <a:ext uri="{FF2B5EF4-FFF2-40B4-BE49-F238E27FC236}">
                <a16:creationId xmlns:a16="http://schemas.microsoft.com/office/drawing/2014/main" id="{7C941D6D-0D9F-6021-D0AE-180881BB0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22000"/>
          <a:stretch/>
        </p:blipFill>
        <p:spPr bwMode="auto">
          <a:xfrm>
            <a:off x="8833535" y="1290451"/>
            <a:ext cx="7200001" cy="71758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3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4827E7-A146-B3C2-18B1-7A3EF6A0F0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Fordeler med å dømme</a:t>
            </a:r>
          </a:p>
        </p:txBody>
      </p:sp>
    </p:spTree>
    <p:extLst>
      <p:ext uri="{BB962C8B-B14F-4D97-AF65-F5344CB8AC3E}">
        <p14:creationId xmlns:p14="http://schemas.microsoft.com/office/powerpoint/2010/main" val="281912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4506-9047-47E7-9C0B-0416809A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Fordeler med å dømme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EA477-9597-4466-BC61-3F8F88477A0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600" dirty="0"/>
              <a:t>Aktiv spiller – øker spilleforståelse 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Lærer regler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Bidrar i håndballen i en annen rolle – klubben er avhengig av deg som dommer! 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Lederutdanning 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Utvikler kommunikasjonsferdigheter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Skaper relasjoner 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Lærer å ta selvstendige og raske avgjørelser </a:t>
            </a:r>
          </a:p>
          <a:p>
            <a:pPr>
              <a:lnSpc>
                <a:spcPct val="90000"/>
              </a:lnSpc>
            </a:pPr>
            <a:r>
              <a:rPr lang="nb-NO" sz="2600" dirty="0"/>
              <a:t>Kan bruke dommerkontakt som referanse på CV når man skal søke jobb </a:t>
            </a:r>
          </a:p>
        </p:txBody>
      </p:sp>
      <p:pic>
        <p:nvPicPr>
          <p:cNvPr id="5" name="Picture 2" descr="Hvordan skrive CV - Utlyst.no">
            <a:extLst>
              <a:ext uri="{FF2B5EF4-FFF2-40B4-BE49-F238E27FC236}">
                <a16:creationId xmlns:a16="http://schemas.microsoft.com/office/drawing/2014/main" id="{0316C1C0-0245-9810-B3EE-154F70D36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14515" b="-1"/>
          <a:stretch/>
        </p:blipFill>
        <p:spPr bwMode="auto">
          <a:xfrm>
            <a:off x="8823392" y="3201934"/>
            <a:ext cx="7201068" cy="5264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90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8" descr="Et bilde som inneholder sport, idrett, person, bilvei&#10;&#10;Automatisk generert beskrivelse">
            <a:extLst>
              <a:ext uri="{FF2B5EF4-FFF2-40B4-BE49-F238E27FC236}">
                <a16:creationId xmlns:a16="http://schemas.microsoft.com/office/drawing/2014/main" id="{A5BB86B4-BD8B-41B2-42AC-733EC67B3E8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r="-1" b="15759"/>
          <a:stretch/>
        </p:blipFill>
        <p:spPr>
          <a:xfrm>
            <a:off x="1" y="-1"/>
            <a:ext cx="17351374" cy="9756775"/>
          </a:xfr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1BB8F3-2D47-7A99-6BB6-F2AF704CCB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33535" y="8898729"/>
            <a:ext cx="3598045" cy="2874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E5171FD-4D76-F575-9832-14A347ED5A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5146" y="9049518"/>
            <a:ext cx="1280160" cy="1188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3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F55B50-69B1-4BC4-A3D0-34237B90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325" y="3342125"/>
            <a:ext cx="12428368" cy="2991588"/>
          </a:xfrm>
        </p:spPr>
        <p:txBody>
          <a:bodyPr/>
          <a:lstStyle/>
          <a:p>
            <a:r>
              <a:rPr lang="nb-NO" dirty="0"/>
              <a:t>Informasjonsmøte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1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5471-44E7-42BB-A334-AA5E58292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Kamper og forfall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50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BD5A-5ABF-41EC-9706-E2CC74C6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Kamper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DFD64-1E87-455F-88EB-CC81E3A2C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I </a:t>
            </a:r>
            <a:r>
              <a:rPr lang="nb-NO" dirty="0" err="1"/>
              <a:t>MinHåndball</a:t>
            </a:r>
            <a:r>
              <a:rPr lang="nb-NO" dirty="0"/>
              <a:t>-appen eller i TA – husk å sjekke appen ofte! </a:t>
            </a:r>
          </a:p>
          <a:p>
            <a:pPr lvl="2"/>
            <a:r>
              <a:rPr lang="nb-NO" dirty="0"/>
              <a:t>Den kan logge ut iblant, så husk å dobbeltsjekke om du er innlogget</a:t>
            </a:r>
          </a:p>
          <a:p>
            <a:r>
              <a:rPr lang="nb-NO" dirty="0"/>
              <a:t>Utrolig viktig å sjekke MAIL ofte – regionen kommuniserer via mail (endring av kamper, forfall, kurs, arrangementer o.l.)</a:t>
            </a:r>
          </a:p>
          <a:p>
            <a:r>
              <a:rPr lang="nb-NO" dirty="0"/>
              <a:t>Her ser du kamper du skal dømme og spille – gjør planlegging enkelt </a:t>
            </a:r>
          </a:p>
          <a:p>
            <a:r>
              <a:rPr lang="nb-NO" dirty="0"/>
              <a:t>Synkroniser appen med telefonkalender: Innstillinger (tannhjul) -&gt; huk av «Varsler for dommeroppdrag» </a:t>
            </a:r>
          </a:p>
          <a:p>
            <a:r>
              <a:rPr lang="nb-NO" dirty="0"/>
              <a:t>Etter hver kamp skal du signere med PIN-koden din</a:t>
            </a:r>
          </a:p>
          <a:p>
            <a:pPr lvl="2"/>
            <a:r>
              <a:rPr lang="nb-NO" dirty="0"/>
              <a:t>Trykk på «Profil» (bilde av et menneske)</a:t>
            </a:r>
          </a:p>
          <a:p>
            <a:pPr lvl="2"/>
            <a:r>
              <a:rPr lang="nb-NO" dirty="0"/>
              <a:t>Trykk «Hent PIN»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6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845B4C-F7A4-734D-4AE4-4648DE78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Dommerutvikler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1160F2-E434-FB58-9E52-BB94AEDF9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kan hende du får dommerutvikler på besøk – det er bare for å hjelpe og veilede deg</a:t>
            </a:r>
          </a:p>
          <a:p>
            <a:r>
              <a:rPr lang="nb-NO" dirty="0"/>
              <a:t>Dersom du må melde forfall og det er dommerutvikler satt opp, må du gi beskjed! </a:t>
            </a:r>
          </a:p>
          <a:p>
            <a:r>
              <a:rPr lang="nb-NO" dirty="0"/>
              <a:t>Når du har dommerutvikler, vil det bli skrevet rapport med tilbakemeldinger. Det finner du i TA: </a:t>
            </a:r>
          </a:p>
          <a:p>
            <a:pPr lvl="2"/>
            <a:r>
              <a:rPr lang="nb-NO" dirty="0"/>
              <a:t>Logg inn i TA -&gt; trykk på «Observasjoner» -&gt; sjekk at du er inne på riktig sesong øverst -&gt; trykk på «Av meg» -&gt; finn kampen du skal sjekke, og trykk «Opprett skjema». Du må fylle ut egen vurdering før du får se dommerutviklerens vurdering</a:t>
            </a:r>
          </a:p>
          <a:p>
            <a:pPr lvl="2"/>
            <a:r>
              <a:rPr lang="nb-NO" dirty="0"/>
              <a:t>Gå tilbake til TA -&gt; trykk på «Fra mine kamper» -&gt; under «Status» trykker du på «Levert». Da får du opp alle skjemaene som er fylt ut og levert av dommerutvikler </a:t>
            </a:r>
          </a:p>
        </p:txBody>
      </p:sp>
    </p:spTree>
    <p:extLst>
      <p:ext uri="{BB962C8B-B14F-4D97-AF65-F5344CB8AC3E}">
        <p14:creationId xmlns:p14="http://schemas.microsoft.com/office/powerpoint/2010/main" val="359087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17A1EC-143E-159D-4886-03720870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Forfall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7BE05C-41B3-1902-BF3C-D06590884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Forfall meldes til dommerkontakt i klubb i god tid! Her må alle være flinke til å planlegge og gi beskjed tidlig! Du står som ansvarlig for kampene så lenge navnet ditt fremdeles står på kampen </a:t>
            </a:r>
          </a:p>
          <a:p>
            <a:r>
              <a:rPr lang="nb-NO" dirty="0"/>
              <a:t>Når du/dommerkontakt har funnet ny(e) erstatter(e) til kampene, skal dommerkontakten sende inn søknad om fritak til regionen </a:t>
            </a:r>
          </a:p>
          <a:p>
            <a:r>
              <a:rPr lang="nb-NO" dirty="0"/>
              <a:t>Dersom du takker ja til en kamp der du ikke har blitt lagt inn ennå, skal du gjøre følgende:</a:t>
            </a:r>
          </a:p>
          <a:p>
            <a:pPr lvl="2"/>
            <a:r>
              <a:rPr lang="nb-NO" dirty="0"/>
              <a:t>Trykk på «dommer ikke møtt» ved siden av navnet til en av dommerne som ikke er der</a:t>
            </a:r>
          </a:p>
          <a:p>
            <a:pPr lvl="2"/>
            <a:r>
              <a:rPr lang="nb-NO" dirty="0"/>
              <a:t>Skriv inn ditt eget navn</a:t>
            </a:r>
          </a:p>
          <a:p>
            <a:r>
              <a:rPr lang="nb-NO" dirty="0"/>
              <a:t>I mange av tilfellene er søknad om fritak sendt inn etter endt arbeidstid/i løpet av helgen, og da vil du bli lagt inn dagen etter/uken etter helgen. Du får ikke sendt regning før det er gjort. Er ikke kampen lagt inn i dagboka må du gi beskjed til dommerkontakt/regionen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538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0DB66C-0A9E-B3AA-B45C-95690E1F9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Dommerregning</a:t>
            </a:r>
          </a:p>
        </p:txBody>
      </p:sp>
    </p:spTree>
    <p:extLst>
      <p:ext uri="{BB962C8B-B14F-4D97-AF65-F5344CB8AC3E}">
        <p14:creationId xmlns:p14="http://schemas.microsoft.com/office/powerpoint/2010/main" val="341798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BBEF47-D05C-5203-1D25-DF3E2C3D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Dommerregning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DF1281-3506-DDA2-355F-F786B83A3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Barnekamper (9-10-11 og eventuelt 12 år for de som har avtaler) sendes på samme måte til klubb</a:t>
            </a:r>
          </a:p>
          <a:p>
            <a:r>
              <a:rPr lang="nb-NO" dirty="0"/>
              <a:t>12 år og oppover skal legges inn i Idrettsoppgjør</a:t>
            </a:r>
          </a:p>
          <a:p>
            <a:r>
              <a:rPr lang="nb-NO" dirty="0">
                <a:hlinkClick r:id="rId2"/>
              </a:rPr>
              <a:t>Se brukerveiledning her</a:t>
            </a:r>
            <a:r>
              <a:rPr lang="nb-NO" dirty="0"/>
              <a:t> – husk å legge inn kontonummer i TA! </a:t>
            </a:r>
          </a:p>
        </p:txBody>
      </p:sp>
    </p:spTree>
    <p:extLst>
      <p:ext uri="{BB962C8B-B14F-4D97-AF65-F5344CB8AC3E}">
        <p14:creationId xmlns:p14="http://schemas.microsoft.com/office/powerpoint/2010/main" val="74249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72F4EA-303C-CB6E-CEAF-664770E93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Aktivitet i regionen</a:t>
            </a:r>
          </a:p>
        </p:txBody>
      </p:sp>
    </p:spTree>
    <p:extLst>
      <p:ext uri="{BB962C8B-B14F-4D97-AF65-F5344CB8AC3E}">
        <p14:creationId xmlns:p14="http://schemas.microsoft.com/office/powerpoint/2010/main" val="3433931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ysClr val="windowText" lastClr="000000"/>
      </a:dk1>
      <a:lt1>
        <a:sysClr val="window" lastClr="FFFFFF"/>
      </a:lt1>
      <a:dk2>
        <a:srgbClr val="0A1E5E"/>
      </a:dk2>
      <a:lt2>
        <a:srgbClr val="EA3747"/>
      </a:lt2>
      <a:accent1>
        <a:srgbClr val="001E60"/>
      </a:accent1>
      <a:accent2>
        <a:srgbClr val="F53241"/>
      </a:accent2>
      <a:accent3>
        <a:srgbClr val="9B9B9B"/>
      </a:accent3>
      <a:accent4>
        <a:srgbClr val="97D7EB"/>
      </a:accent4>
      <a:accent5>
        <a:srgbClr val="FF8C28"/>
      </a:accent5>
      <a:accent6>
        <a:srgbClr val="AB144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F_RØ_MAL_PP" id="{99FDAAC7-456B-2546-BB19-7C5AFDEA6A1C}" vid="{85CFB968-4D57-8D4E-87DA-4E10E84DE48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7">
    <wetp:webextensionref xmlns:r="http://schemas.openxmlformats.org/officeDocument/2006/relationships" r:id="rId2"/>
  </wetp:taskpane>
  <wetp:taskpane dockstate="right" visibility="0" width="350" row="8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4D95647E-860C-4986-9397-189B579D0E33}">
  <we:reference id="wa104380645" version="1.0.0.0" store="nb-NO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02F33B5-DB67-4729-875D-7D86F43E7D6D}">
  <we:reference id="wa104178141" version="4.0.0.8" store="nb-NO" storeType="OMEX"/>
  <we:alternateReferences>
    <we:reference id="wa104178141" version="4.0.0.8" store="WA10417814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9FF6990-7B25-4AC0-ADB2-D06BB556C983}">
  <we:reference id="f7da559f-5105-4956-bf32-5c706edeb727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4AC381E5C354478E44E08F29CF0C96" ma:contentTypeVersion="16" ma:contentTypeDescription="Opprett et nytt dokument." ma:contentTypeScope="" ma:versionID="1fb6249a84841b7c62071aa634976fec">
  <xsd:schema xmlns:xsd="http://www.w3.org/2001/XMLSchema" xmlns:xs="http://www.w3.org/2001/XMLSchema" xmlns:p="http://schemas.microsoft.com/office/2006/metadata/properties" xmlns:ns2="519db9fc-a09e-418a-9139-f140dc877304" xmlns:ns3="cda4e801-3182-42b5-90f2-13fd49a02b3a" xmlns:ns4="9e538389-cabc-4d4e-918a-8beb7ac0ecaa" targetNamespace="http://schemas.microsoft.com/office/2006/metadata/properties" ma:root="true" ma:fieldsID="aeefb023089638bd073387d1d9a03c9f" ns2:_="" ns3:_="" ns4:_="">
    <xsd:import namespace="519db9fc-a09e-418a-9139-f140dc877304"/>
    <xsd:import namespace="cda4e801-3182-42b5-90f2-13fd49a02b3a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db9fc-a09e-418a-9139-f140dc8773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4e801-3182-42b5-90f2-13fd49a02b3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6f46b95-fca0-462d-a35a-736ebb19eba0}" ma:internalName="TaxCatchAll" ma:showField="CatchAllData" ma:web="cda4e801-3182-42b5-90f2-13fd49a02b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9db9fc-a09e-418a-9139-f140dc877304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BFC71B-6A28-4081-BA5E-C950034025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9db9fc-a09e-418a-9139-f140dc877304"/>
    <ds:schemaRef ds:uri="cda4e801-3182-42b5-90f2-13fd49a02b3a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E20033-DD5F-4226-ADE5-B26043529D4A}">
  <ds:schemaRefs>
    <ds:schemaRef ds:uri="http://purl.org/dc/dcmitype/"/>
    <ds:schemaRef ds:uri="http://schemas.microsoft.com/office/infopath/2007/PartnerControls"/>
    <ds:schemaRef ds:uri="748c2c51-814f-483e-9b4e-33dfa5ece856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52afa40-52fe-40f3-8b67-c70c94b2e7ee"/>
    <ds:schemaRef ds:uri="http://www.w3.org/XML/1998/namespace"/>
    <ds:schemaRef ds:uri="10c2ccee-19a7-4189-919c-411eeb51e35e"/>
    <ds:schemaRef ds:uri="519db9fc-a09e-418a-9139-f140dc877304"/>
    <ds:schemaRef ds:uri="9e538389-cabc-4d4e-918a-8beb7ac0ecaa"/>
  </ds:schemaRefs>
</ds:datastoreItem>
</file>

<file path=customXml/itemProps3.xml><?xml version="1.0" encoding="utf-8"?>
<ds:datastoreItem xmlns:ds="http://schemas.openxmlformats.org/officeDocument/2006/customXml" ds:itemID="{B012FEBD-2AF0-477E-B531-60A6C4863D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NHF_RØ_MAL_PP (1)</Template>
  <TotalTime>131</TotalTime>
  <Words>611</Words>
  <Application>Microsoft Office PowerPoint</Application>
  <PresentationFormat>Egendefinert</PresentationFormat>
  <Paragraphs>47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Office-tema</vt:lpstr>
      <vt:lpstr>PowerPoint-presentasjon</vt:lpstr>
      <vt:lpstr>Informasjonsmøte</vt:lpstr>
      <vt:lpstr>Kamper og forfall</vt:lpstr>
      <vt:lpstr>Kamper</vt:lpstr>
      <vt:lpstr>Dommerutvikler</vt:lpstr>
      <vt:lpstr>Forfall</vt:lpstr>
      <vt:lpstr>Dommerregning</vt:lpstr>
      <vt:lpstr>Dommerregning</vt:lpstr>
      <vt:lpstr>Aktivitet i regionen</vt:lpstr>
      <vt:lpstr>Utviklingsgrupper</vt:lpstr>
      <vt:lpstr>Aktivitet i regionen</vt:lpstr>
      <vt:lpstr>Fordeler med å dømme</vt:lpstr>
      <vt:lpstr>Fordeler med å dømme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Rahimizadeh, Neda</dc:creator>
  <dc:description>Template by OfficeConsult</dc:description>
  <cp:lastModifiedBy>Rahimizadeh, Neda</cp:lastModifiedBy>
  <cp:revision>2</cp:revision>
  <dcterms:created xsi:type="dcterms:W3CDTF">2022-07-06T08:49:30Z</dcterms:created>
  <dcterms:modified xsi:type="dcterms:W3CDTF">2022-07-06T11:03:54Z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officeconsult.no</vt:lpwstr>
  </property>
  <property fmtid="{D5CDD505-2E9C-101B-9397-08002B2CF9AE}" pid="3" name="ContentTypeId">
    <vt:lpwstr>0x010100E64AC381E5C354478E44E08F29CF0C96</vt:lpwstr>
  </property>
  <property fmtid="{D5CDD505-2E9C-101B-9397-08002B2CF9AE}" pid="4" name="_dlc_DocIdItemGuid">
    <vt:lpwstr>ac2a6908-8408-43d7-9f3e-b9ed58434d5f</vt:lpwstr>
  </property>
  <property fmtid="{D5CDD505-2E9C-101B-9397-08002B2CF9AE}" pid="5" name="Dokumentkategori">
    <vt:lpwstr/>
  </property>
  <property fmtid="{D5CDD505-2E9C-101B-9397-08002B2CF9AE}" pid="6" name="OrgTilhorighet">
    <vt:lpwstr>1;#SF33 Region Øst|cc38961f-664e-48ac-a39f-39e8fd671fa0</vt:lpwstr>
  </property>
</Properties>
</file>